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88" r:id="rId5"/>
    <p:sldId id="259" r:id="rId6"/>
    <p:sldId id="260" r:id="rId7"/>
    <p:sldId id="261" r:id="rId8"/>
    <p:sldId id="262" r:id="rId9"/>
    <p:sldId id="263" r:id="rId10"/>
    <p:sldId id="264" r:id="rId11"/>
    <p:sldId id="265" r:id="rId12"/>
    <p:sldId id="283" r:id="rId13"/>
    <p:sldId id="271" r:id="rId14"/>
    <p:sldId id="267" r:id="rId15"/>
    <p:sldId id="272" r:id="rId16"/>
    <p:sldId id="273" r:id="rId17"/>
    <p:sldId id="274" r:id="rId18"/>
    <p:sldId id="275" r:id="rId19"/>
    <p:sldId id="278" r:id="rId20"/>
    <p:sldId id="293" r:id="rId21"/>
    <p:sldId id="290" r:id="rId22"/>
    <p:sldId id="279" r:id="rId23"/>
    <p:sldId id="28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8" autoAdjust="0"/>
    <p:restoredTop sz="94683" autoAdjust="0"/>
  </p:normalViewPr>
  <p:slideViewPr>
    <p:cSldViewPr>
      <p:cViewPr varScale="1">
        <p:scale>
          <a:sx n="50" d="100"/>
          <a:sy n="50" d="100"/>
        </p:scale>
        <p:origin x="-108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415456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391356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328910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178290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92371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2759085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236362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266428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2737210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1145955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986D4A-0A7E-4445-8EFB-37607B8D6853}" type="datetimeFigureOut">
              <a:rPr lang="en-US" smtClean="0"/>
              <a:pPr/>
              <a:t>11/17/2012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6191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86D4A-0A7E-4445-8EFB-37607B8D6853}" type="datetimeFigureOut">
              <a:rPr lang="en-US" smtClean="0"/>
              <a:pPr/>
              <a:t>11/17/2012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DBD58-9DCC-4ADD-852C-86B9EAE3D699}" type="slidenum">
              <a:rPr lang="en-US" smtClean="0"/>
              <a:pPr/>
              <a:t>‹#›</a:t>
            </a:fld>
            <a:endParaRPr lang="en-US"/>
          </a:p>
        </p:txBody>
      </p:sp>
    </p:spTree>
    <p:extLst>
      <p:ext uri="{BB962C8B-B14F-4D97-AF65-F5344CB8AC3E}">
        <p14:creationId xmlns:p14="http://schemas.microsoft.com/office/powerpoint/2010/main" xmlns="" val="1662775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3.v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 House to Town House</a:t>
            </a:r>
            <a:endParaRPr lang="en-US" dirty="0"/>
          </a:p>
        </p:txBody>
      </p:sp>
      <p:sp>
        <p:nvSpPr>
          <p:cNvPr id="3" name="Subtitle 2"/>
          <p:cNvSpPr>
            <a:spLocks noGrp="1"/>
          </p:cNvSpPr>
          <p:nvPr>
            <p:ph type="subTitle" idx="1"/>
          </p:nvPr>
        </p:nvSpPr>
        <p:spPr/>
        <p:txBody>
          <a:bodyPr/>
          <a:lstStyle/>
          <a:p>
            <a:r>
              <a:rPr lang="en-US" dirty="0" smtClean="0"/>
              <a:t>evolution of the Japan exhibits at the Boston Children’s Museum</a:t>
            </a:r>
          </a:p>
          <a:p>
            <a:endParaRPr lang="en-US" dirty="0"/>
          </a:p>
        </p:txBody>
      </p:sp>
    </p:spTree>
    <p:extLst>
      <p:ext uri="{BB962C8B-B14F-4D97-AF65-F5344CB8AC3E}">
        <p14:creationId xmlns:p14="http://schemas.microsoft.com/office/powerpoint/2010/main" xmlns="" val="4289966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1066800" y="5367338"/>
            <a:ext cx="6907212" cy="804862"/>
          </a:xfrm>
        </p:spPr>
        <p:txBody>
          <a:bodyPr>
            <a:normAutofit fontScale="92500" lnSpcReduction="10000"/>
          </a:bodyPr>
          <a:lstStyle/>
          <a:p>
            <a:r>
              <a:rPr lang="en-US" sz="1800" i="1" dirty="0" err="1" smtClean="0"/>
              <a:t>Goyutaku</a:t>
            </a:r>
            <a:r>
              <a:rPr lang="en-US" sz="1800" dirty="0" smtClean="0"/>
              <a:t> (fish printing) became one of the most  popular Japanese activities, engaging even the youngest museum visitors. </a:t>
            </a:r>
            <a:endParaRPr lang="en-US" dirty="0" smtClean="0"/>
          </a:p>
          <a:p>
            <a:pPr algn="r"/>
            <a:r>
              <a:rPr lang="en-US" dirty="0" smtClean="0"/>
              <a:t>Photo: Jon </a:t>
            </a:r>
            <a:r>
              <a:rPr lang="en-US" dirty="0" err="1" smtClean="0"/>
              <a:t>Goell</a:t>
            </a:r>
            <a:r>
              <a:rPr lang="en-US" dirty="0" smtClean="0"/>
              <a:t>, 1984</a:t>
            </a:r>
          </a:p>
          <a:p>
            <a:pPr algn="r"/>
            <a:endParaRPr lang="en-US" dirty="0"/>
          </a:p>
        </p:txBody>
      </p:sp>
      <p:pic>
        <p:nvPicPr>
          <p:cNvPr id="9218" name="Picture 2" descr="C:\Users\Dorothy\Desktop\Japan ppt\Gyotaku 198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533400"/>
            <a:ext cx="6754812" cy="464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5936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76200"/>
            <a:ext cx="8229600" cy="1690934"/>
          </a:xfrm>
        </p:spPr>
        <p:txBody>
          <a:bodyPr>
            <a:normAutofit fontScale="90000"/>
          </a:bodyPr>
          <a:lstStyle/>
          <a:p>
            <a:r>
              <a:rPr lang="en-US" sz="2800" dirty="0" err="1" smtClean="0"/>
              <a:t>Kyo</a:t>
            </a:r>
            <a:r>
              <a:rPr lang="en-US" sz="2800" dirty="0" smtClean="0"/>
              <a:t> no </a:t>
            </a:r>
            <a:r>
              <a:rPr lang="en-US" sz="2800" dirty="0" err="1" smtClean="0"/>
              <a:t>machiya</a:t>
            </a:r>
            <a:r>
              <a:rPr lang="en-US" sz="2800" dirty="0" smtClean="0"/>
              <a:t>: Kyoto Town House</a:t>
            </a:r>
            <a:r>
              <a:rPr lang="en-US" sz="2800" dirty="0"/>
              <a:t/>
            </a:r>
            <a:br>
              <a:rPr lang="en-US" sz="2800" dirty="0"/>
            </a:br>
            <a:r>
              <a:rPr lang="en-US" sz="1800" dirty="0" smtClean="0"/>
              <a:t>The museum moved to larger quarters at The Wharf, and Kyoto upgraded it’s former </a:t>
            </a:r>
            <a:r>
              <a:rPr lang="en-US" sz="1800" dirty="0"/>
              <a:t/>
            </a:r>
            <a:br>
              <a:rPr lang="en-US" sz="1800" dirty="0"/>
            </a:br>
            <a:r>
              <a:rPr lang="en-US" sz="1800" dirty="0" smtClean="0"/>
              <a:t>tea-house-turned-home with the gift of an authentic 200 year-old urban town house. The first floor and garden were the public/exhibit areas, while tea ceremonies sponsored by the </a:t>
            </a:r>
            <a:r>
              <a:rPr lang="en-US" sz="1800" dirty="0" err="1" smtClean="0"/>
              <a:t>Urasenke</a:t>
            </a:r>
            <a:r>
              <a:rPr lang="en-US" sz="1800" dirty="0" smtClean="0"/>
              <a:t> School of Tea continued to be held on the second floor of the house. </a:t>
            </a:r>
            <a:br>
              <a:rPr lang="en-US" sz="1800" dirty="0" smtClean="0"/>
            </a:br>
            <a:r>
              <a:rPr lang="en-US" sz="1400" dirty="0" smtClean="0"/>
              <a:t>Photo: Steve Rosenthal, 1981 </a:t>
            </a:r>
            <a:endParaRPr lang="en-US" sz="1400" dirty="0"/>
          </a:p>
        </p:txBody>
      </p:sp>
      <p:sp>
        <p:nvSpPr>
          <p:cNvPr id="9" name="Text Placeholder 8"/>
          <p:cNvSpPr>
            <a:spLocks noGrp="1"/>
          </p:cNvSpPr>
          <p:nvPr>
            <p:ph idx="1"/>
          </p:nvPr>
        </p:nvSpPr>
        <p:spPr>
          <a:xfrm>
            <a:off x="1143000" y="1767134"/>
            <a:ext cx="6858000" cy="4671460"/>
          </a:xfrm>
        </p:spPr>
        <p:txBody>
          <a:bodyPr/>
          <a:lstStyle/>
          <a:p>
            <a:pPr marL="0" indent="0">
              <a:buNone/>
            </a:pPr>
            <a:endParaRPr lang="en-US" dirty="0"/>
          </a:p>
        </p:txBody>
      </p:sp>
      <p:pic>
        <p:nvPicPr>
          <p:cNvPr id="10242" name="Picture 2" descr="C:\Users\Dorothy\Desktop\Japan ppt\LBLS Japanese House stree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767134"/>
            <a:ext cx="6477000" cy="46714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4034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7" name="Text Placeholder 6"/>
          <p:cNvSpPr>
            <a:spLocks noGrp="1"/>
          </p:cNvSpPr>
          <p:nvPr>
            <p:ph type="body" sz="half" idx="2"/>
          </p:nvPr>
        </p:nvSpPr>
        <p:spPr>
          <a:xfrm>
            <a:off x="914400" y="5562600"/>
            <a:ext cx="7467600" cy="828562"/>
          </a:xfrm>
        </p:spPr>
        <p:txBody>
          <a:bodyPr>
            <a:normAutofit fontScale="92500" lnSpcReduction="10000"/>
          </a:bodyPr>
          <a:lstStyle/>
          <a:p>
            <a:r>
              <a:rPr lang="en-US" sz="1800" dirty="0" smtClean="0"/>
              <a:t>The elegant</a:t>
            </a:r>
            <a:r>
              <a:rPr lang="en-US" sz="1800" i="1" dirty="0" smtClean="0"/>
              <a:t> </a:t>
            </a:r>
            <a:r>
              <a:rPr lang="en-US" sz="1800" i="1" dirty="0" err="1" smtClean="0"/>
              <a:t>tokonoma</a:t>
            </a:r>
            <a:r>
              <a:rPr lang="en-US" sz="1800" dirty="0" smtClean="0"/>
              <a:t> and traditional garden, features of the Kyoto-style Japanese house.</a:t>
            </a:r>
          </a:p>
          <a:p>
            <a:pPr algn="r"/>
            <a:r>
              <a:rPr lang="en-US" sz="1500" dirty="0"/>
              <a:t>Photo: Steve Rosenthal, 1981 </a:t>
            </a:r>
            <a:endParaRPr lang="en-US" sz="1500" dirty="0" smtClean="0"/>
          </a:p>
          <a:p>
            <a:endParaRPr lang="en-US" sz="1800" dirty="0"/>
          </a:p>
        </p:txBody>
      </p:sp>
      <p:pic>
        <p:nvPicPr>
          <p:cNvPr id="11266" name="Picture 2" descr="C:\Users\Dorothy\Desktop\Japan ppt\LBLS Japanese Housetokonom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52400"/>
            <a:ext cx="7848600" cy="53436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9348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Picture Placeholder 7"/>
          <p:cNvSpPr>
            <a:spLocks noGrp="1"/>
          </p:cNvSpPr>
          <p:nvPr>
            <p:ph type="pic" idx="1"/>
          </p:nvPr>
        </p:nvSpPr>
        <p:spPr/>
      </p:sp>
      <p:sp>
        <p:nvSpPr>
          <p:cNvPr id="9" name="Text Placeholder 8"/>
          <p:cNvSpPr>
            <a:spLocks noGrp="1"/>
          </p:cNvSpPr>
          <p:nvPr>
            <p:ph type="body" sz="half" idx="2"/>
          </p:nvPr>
        </p:nvSpPr>
        <p:spPr>
          <a:xfrm>
            <a:off x="914400" y="5562600"/>
            <a:ext cx="7238999" cy="804862"/>
          </a:xfrm>
        </p:spPr>
        <p:txBody>
          <a:bodyPr>
            <a:normAutofit fontScale="92500" lnSpcReduction="10000"/>
          </a:bodyPr>
          <a:lstStyle/>
          <a:p>
            <a:r>
              <a:rPr lang="en-US" sz="1800" dirty="0" smtClean="0"/>
              <a:t>The spacious interior of  </a:t>
            </a:r>
            <a:r>
              <a:rPr lang="en-US" sz="1800" dirty="0" err="1" smtClean="0"/>
              <a:t>Kyo</a:t>
            </a:r>
            <a:r>
              <a:rPr lang="en-US" sz="1800" dirty="0" smtClean="0"/>
              <a:t> no </a:t>
            </a:r>
            <a:r>
              <a:rPr lang="en-US" sz="1800" dirty="0" err="1" smtClean="0"/>
              <a:t>machiya</a:t>
            </a:r>
            <a:r>
              <a:rPr lang="en-US" sz="1800" dirty="0" smtClean="0"/>
              <a:t>, with a display of fabric that would have been available for customers in the original home/ textile shop. </a:t>
            </a:r>
          </a:p>
          <a:p>
            <a:pPr algn="r"/>
            <a:r>
              <a:rPr lang="en-US" dirty="0"/>
              <a:t>Photo: Steve Rosenthal, 1981 </a:t>
            </a:r>
          </a:p>
        </p:txBody>
      </p:sp>
      <p:pic>
        <p:nvPicPr>
          <p:cNvPr id="15362" name="Picture 2" descr="C:\Users\Dorothy\Desktop\Japan ppt\LBLS Japanese Houseinside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228600"/>
            <a:ext cx="7623175" cy="51901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8274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1066800" y="5715000"/>
            <a:ext cx="7391400" cy="881062"/>
          </a:xfrm>
        </p:spPr>
        <p:txBody>
          <a:bodyPr>
            <a:noAutofit/>
          </a:bodyPr>
          <a:lstStyle/>
          <a:p>
            <a:r>
              <a:rPr lang="en-US" sz="1800" dirty="0" smtClean="0"/>
              <a:t>To give the house a more modern feel, the developer added a </a:t>
            </a:r>
            <a:r>
              <a:rPr lang="en-US" sz="1800" dirty="0" err="1" smtClean="0"/>
              <a:t>tv</a:t>
            </a:r>
            <a:r>
              <a:rPr lang="en-US" sz="1800" dirty="0" smtClean="0"/>
              <a:t> set, along with contemporary toys and groceries on the kitchen shelves. </a:t>
            </a:r>
          </a:p>
          <a:p>
            <a:pPr algn="r"/>
            <a:r>
              <a:rPr lang="en-US" dirty="0" smtClean="0"/>
              <a:t>Photo</a:t>
            </a:r>
            <a:r>
              <a:rPr lang="en-US" dirty="0"/>
              <a:t>: Steve Rosenthal, 1981 </a:t>
            </a:r>
          </a:p>
        </p:txBody>
      </p:sp>
      <p:pic>
        <p:nvPicPr>
          <p:cNvPr id="12290" name="Picture 2" descr="C:\Users\Dorothy\Desktop\Japan ppt\LBLSJapanese Houset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1" y="457200"/>
            <a:ext cx="7543800" cy="51361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7005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25379" y="5486400"/>
            <a:ext cx="6726194" cy="804862"/>
          </a:xfrm>
        </p:spPr>
        <p:txBody>
          <a:bodyPr>
            <a:normAutofit fontScale="55000" lnSpcReduction="20000"/>
          </a:bodyPr>
          <a:lstStyle/>
          <a:p>
            <a:r>
              <a:rPr lang="en-US" sz="2900" dirty="0" smtClean="0"/>
              <a:t>Changing exhibits in the intro area help visitors identify with the activities of today’s children in Japan</a:t>
            </a:r>
            <a:r>
              <a:rPr lang="en-US" sz="2300" dirty="0" smtClean="0"/>
              <a:t>. </a:t>
            </a:r>
          </a:p>
          <a:p>
            <a:endParaRPr lang="en-US" dirty="0"/>
          </a:p>
          <a:p>
            <a:pPr algn="r"/>
            <a:r>
              <a:rPr lang="en-US" sz="2200" dirty="0"/>
              <a:t>Photo: </a:t>
            </a:r>
            <a:r>
              <a:rPr lang="en-US" sz="2200" dirty="0" smtClean="0"/>
              <a:t>Richard Howard, </a:t>
            </a:r>
            <a:r>
              <a:rPr lang="en-US" sz="2200" dirty="0"/>
              <a:t>1981 </a:t>
            </a:r>
          </a:p>
        </p:txBody>
      </p:sp>
      <p:pic>
        <p:nvPicPr>
          <p:cNvPr id="16386" name="Picture 2" descr="C:\Users\Dorothy\Desktop\Japan ppt\LBLS Japanese House intro exhibit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0876" y="381000"/>
            <a:ext cx="7315200" cy="49804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3781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p:cNvSpPr>
            <a:spLocks noGrp="1"/>
          </p:cNvSpPr>
          <p:nvPr>
            <p:ph type="pic" idx="1"/>
          </p:nvPr>
        </p:nvSpPr>
        <p:spPr/>
      </p:sp>
      <p:sp>
        <p:nvSpPr>
          <p:cNvPr id="9" name="Text Placeholder 8"/>
          <p:cNvSpPr>
            <a:spLocks noGrp="1"/>
          </p:cNvSpPr>
          <p:nvPr>
            <p:ph type="body" sz="half" idx="2"/>
          </p:nvPr>
        </p:nvSpPr>
        <p:spPr>
          <a:xfrm>
            <a:off x="990600" y="5367338"/>
            <a:ext cx="7010400" cy="804862"/>
          </a:xfrm>
        </p:spPr>
        <p:txBody>
          <a:bodyPr>
            <a:normAutofit fontScale="92500"/>
          </a:bodyPr>
          <a:lstStyle/>
          <a:p>
            <a:r>
              <a:rPr lang="en-US" sz="1800" dirty="0" smtClean="0"/>
              <a:t>Favorite pastimes of Japanese children including baseball and comic books </a:t>
            </a:r>
            <a:endParaRPr lang="en-US" sz="1800" dirty="0"/>
          </a:p>
          <a:p>
            <a:pPr algn="r"/>
            <a:r>
              <a:rPr lang="en-US" dirty="0"/>
              <a:t>Photo: </a:t>
            </a:r>
            <a:r>
              <a:rPr lang="en-US" dirty="0" smtClean="0"/>
              <a:t>Richard Howard, </a:t>
            </a:r>
            <a:r>
              <a:rPr lang="en-US" dirty="0"/>
              <a:t>1981 </a:t>
            </a:r>
          </a:p>
        </p:txBody>
      </p:sp>
      <p:pic>
        <p:nvPicPr>
          <p:cNvPr id="17410" name="Picture 2" descr="C:\Users\Dorothy\Desktop\Japan ppt\LBLS Kimono with baseb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28600"/>
            <a:ext cx="7318376" cy="49425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9807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half" idx="2"/>
          </p:nvPr>
        </p:nvSpPr>
        <p:spPr>
          <a:xfrm>
            <a:off x="381000" y="2438400"/>
            <a:ext cx="3008313" cy="2951907"/>
          </a:xfrm>
        </p:spPr>
        <p:txBody>
          <a:bodyPr>
            <a:normAutofit/>
          </a:bodyPr>
          <a:lstStyle/>
          <a:p>
            <a:endParaRPr lang="en-US" sz="1800" dirty="0" smtClean="0"/>
          </a:p>
          <a:p>
            <a:r>
              <a:rPr lang="en-US" sz="1800" dirty="0" smtClean="0"/>
              <a:t>Pictures and objects in the intro exhibit described the daily  life of </a:t>
            </a:r>
            <a:r>
              <a:rPr lang="en-US" sz="1800" dirty="0" err="1" smtClean="0"/>
              <a:t>Toshi</a:t>
            </a:r>
            <a:r>
              <a:rPr lang="en-US" sz="1800" dirty="0" smtClean="0"/>
              <a:t>,  a young Kyoto student. </a:t>
            </a:r>
          </a:p>
          <a:p>
            <a:pPr algn="r"/>
            <a:r>
              <a:rPr lang="en-US" dirty="0" smtClean="0"/>
              <a:t>Photo: Richard Howard, 1981</a:t>
            </a:r>
            <a:endParaRPr lang="en-US" dirty="0"/>
          </a:p>
        </p:txBody>
      </p:sp>
      <p:pic>
        <p:nvPicPr>
          <p:cNvPr id="18434" name="Picture 2" descr="C:\Users\Dorothy\Desktop\Japan ppt\LBLS Intro exh 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43400" y="167014"/>
            <a:ext cx="4114800" cy="6043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4262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Picture Placeholder 7"/>
          <p:cNvSpPr>
            <a:spLocks noGrp="1"/>
          </p:cNvSpPr>
          <p:nvPr>
            <p:ph type="pic" idx="1"/>
          </p:nvPr>
        </p:nvSpPr>
        <p:spPr/>
      </p:sp>
      <p:sp>
        <p:nvSpPr>
          <p:cNvPr id="9" name="Text Placeholder 8"/>
          <p:cNvSpPr>
            <a:spLocks noGrp="1"/>
          </p:cNvSpPr>
          <p:nvPr>
            <p:ph type="body" sz="half" idx="2"/>
          </p:nvPr>
        </p:nvSpPr>
        <p:spPr>
          <a:xfrm>
            <a:off x="990600" y="5638800"/>
            <a:ext cx="7620000" cy="914400"/>
          </a:xfrm>
        </p:spPr>
        <p:txBody>
          <a:bodyPr>
            <a:normAutofit fontScale="92500" lnSpcReduction="20000"/>
          </a:bodyPr>
          <a:lstStyle/>
          <a:p>
            <a:r>
              <a:rPr lang="en-US" sz="1800" dirty="0" smtClean="0"/>
              <a:t>Museum Wharf featured  “plum pudding”-- an  arrangement of exhibit + classroom + offices + collections all in one bay on the building. The collections space included a display window, accessible shelves of artifacts and a small reading room.</a:t>
            </a:r>
          </a:p>
          <a:p>
            <a:pPr algn="r"/>
            <a:r>
              <a:rPr lang="en-US" dirty="0"/>
              <a:t>Photo: </a:t>
            </a:r>
            <a:r>
              <a:rPr lang="en-US" dirty="0" smtClean="0"/>
              <a:t>Richard Howard, </a:t>
            </a:r>
            <a:r>
              <a:rPr lang="en-US" dirty="0"/>
              <a:t>1981 </a:t>
            </a:r>
          </a:p>
          <a:p>
            <a:endParaRPr lang="en-US" dirty="0"/>
          </a:p>
        </p:txBody>
      </p:sp>
      <p:pic>
        <p:nvPicPr>
          <p:cNvPr id="19458" name="Picture 2" descr="C:\Users\Dorothy\Desktop\Japan ppt\LBLS Study storage windo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98859"/>
            <a:ext cx="7543800" cy="5136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9023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
            </a:r>
            <a:br>
              <a:rPr lang="en-US" dirty="0" smtClean="0"/>
            </a:br>
            <a:r>
              <a:rPr lang="en-US" sz="2800" dirty="0" smtClean="0"/>
              <a:t>Teen Tokyo</a:t>
            </a:r>
            <a:r>
              <a:rPr lang="en-US" dirty="0" smtClean="0"/>
              <a:t/>
            </a:r>
            <a:br>
              <a:rPr lang="en-US" dirty="0" smtClean="0"/>
            </a:br>
            <a:r>
              <a:rPr lang="en-US" b="0" dirty="0" smtClean="0"/>
              <a:t>exhibiting the contemporary youth scene</a:t>
            </a:r>
            <a:endParaRPr lang="en-US" b="0" dirty="0"/>
          </a:p>
        </p:txBody>
      </p:sp>
      <p:sp>
        <p:nvSpPr>
          <p:cNvPr id="7" name="Text Placeholder 6"/>
          <p:cNvSpPr>
            <a:spLocks noGrp="1"/>
          </p:cNvSpPr>
          <p:nvPr>
            <p:ph type="body" sz="half" idx="2"/>
          </p:nvPr>
        </p:nvSpPr>
        <p:spPr>
          <a:xfrm>
            <a:off x="609600" y="1524000"/>
            <a:ext cx="3008313" cy="4602163"/>
          </a:xfrm>
        </p:spPr>
        <p:txBody>
          <a:bodyPr>
            <a:normAutofit/>
          </a:bodyPr>
          <a:lstStyle/>
          <a:p>
            <a:r>
              <a:rPr lang="en-US" sz="1800" dirty="0" err="1" smtClean="0"/>
              <a:t>Kyo</a:t>
            </a:r>
            <a:r>
              <a:rPr lang="en-US" sz="1800" dirty="0" smtClean="0"/>
              <a:t>-no-</a:t>
            </a:r>
            <a:r>
              <a:rPr lang="en-US" sz="1800" dirty="0" err="1" smtClean="0"/>
              <a:t>machiya</a:t>
            </a:r>
            <a:r>
              <a:rPr lang="en-US" sz="1800" dirty="0" smtClean="0"/>
              <a:t> presented a traditional view of home life in one of Japan’s historic cities</a:t>
            </a:r>
            <a:r>
              <a:rPr lang="en-US" sz="1800" i="1" dirty="0" smtClean="0"/>
              <a:t>.  Teen Tokyo </a:t>
            </a:r>
            <a:r>
              <a:rPr lang="en-US" sz="1800" dirty="0" smtClean="0"/>
              <a:t>brought visitors up to date with the youth culture of Japan’s biggest city in a exhibition featuring </a:t>
            </a:r>
            <a:r>
              <a:rPr lang="en-US" sz="1800" i="1" dirty="0" smtClean="0"/>
              <a:t>anime </a:t>
            </a:r>
            <a:r>
              <a:rPr lang="en-US" sz="1800" dirty="0" smtClean="0"/>
              <a:t>(art comics), </a:t>
            </a:r>
            <a:r>
              <a:rPr lang="en-US" sz="1800" i="1" dirty="0" err="1" smtClean="0"/>
              <a:t>karioke</a:t>
            </a:r>
            <a:r>
              <a:rPr lang="en-US" sz="1800" dirty="0" smtClean="0"/>
              <a:t>,  language and music activities, a sumo wrestler, a city subway and the “object theater” presentation of two children’s apartment bedroom. </a:t>
            </a:r>
            <a:endParaRPr lang="en-US" sz="1800" i="1"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872274477"/>
              </p:ext>
            </p:extLst>
          </p:nvPr>
        </p:nvGraphicFramePr>
        <p:xfrm>
          <a:off x="4267200" y="457200"/>
          <a:ext cx="2852738" cy="4557713"/>
        </p:xfrm>
        <a:graphic>
          <a:graphicData uri="http://schemas.openxmlformats.org/presentationml/2006/ole">
            <p:oleObj spid="_x0000_s22599" name="Acrobat Document" r:id="rId3" imgW="2932200" imgH="4686120" progId="AcroExch.Document.7">
              <p:embed/>
            </p:oleObj>
          </a:graphicData>
        </a:graphic>
      </p:graphicFrame>
    </p:spTree>
    <p:extLst>
      <p:ext uri="{BB962C8B-B14F-4D97-AF65-F5344CB8AC3E}">
        <p14:creationId xmlns:p14="http://schemas.microsoft.com/office/powerpoint/2010/main" xmlns="" val="399449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38600" y="1447800"/>
            <a:ext cx="4572000" cy="1143000"/>
          </a:xfrm>
        </p:spPr>
        <p:txBody>
          <a:bodyPr>
            <a:normAutofit/>
          </a:bodyPr>
          <a:lstStyle/>
          <a:p>
            <a:r>
              <a:rPr lang="en-US" sz="3200" dirty="0" smtClean="0"/>
              <a:t>The Kyoto-Boston Sister City </a:t>
            </a:r>
            <a:r>
              <a:rPr lang="en-US" sz="3200" dirty="0"/>
              <a:t>E</a:t>
            </a:r>
            <a:r>
              <a:rPr lang="en-US" sz="3200" dirty="0" smtClean="0"/>
              <a:t>xchange</a:t>
            </a:r>
            <a:endParaRPr lang="en-US" sz="3200" dirty="0"/>
          </a:p>
        </p:txBody>
      </p:sp>
      <p:sp>
        <p:nvSpPr>
          <p:cNvPr id="8" name="Content Placeholder 7"/>
          <p:cNvSpPr>
            <a:spLocks noGrp="1"/>
          </p:cNvSpPr>
          <p:nvPr>
            <p:ph sz="half" idx="2"/>
          </p:nvPr>
        </p:nvSpPr>
        <p:spPr>
          <a:xfrm>
            <a:off x="4876800" y="2743200"/>
            <a:ext cx="3352800" cy="3382963"/>
          </a:xfrm>
        </p:spPr>
        <p:txBody>
          <a:bodyPr>
            <a:normAutofit/>
          </a:bodyPr>
          <a:lstStyle/>
          <a:p>
            <a:pPr marL="0" indent="0">
              <a:buNone/>
            </a:pPr>
            <a:r>
              <a:rPr lang="en-US" sz="1800" dirty="0" smtClean="0"/>
              <a:t>In the beginning was the Miss Kyoto,  a charming doll who came to the Children’s Museum in 1927. It was the start of a relationship that continues today.  Kyoto and Boston exchanged friendship dolls, visitors,  artists, educators and exhibits, and became </a:t>
            </a:r>
            <a:r>
              <a:rPr lang="en-US" sz="1800" dirty="0"/>
              <a:t>s</a:t>
            </a:r>
            <a:r>
              <a:rPr lang="en-US" sz="1800" dirty="0" smtClean="0"/>
              <a:t>ister </a:t>
            </a:r>
            <a:r>
              <a:rPr lang="en-US" sz="1800" dirty="0"/>
              <a:t>cities in </a:t>
            </a:r>
            <a:r>
              <a:rPr lang="en-US" sz="1800" dirty="0" smtClean="0"/>
              <a:t>1959.</a:t>
            </a:r>
            <a:endParaRPr lang="en-US" sz="1800" dirty="0"/>
          </a:p>
        </p:txBody>
      </p:sp>
      <p:graphicFrame>
        <p:nvGraphicFramePr>
          <p:cNvPr id="9" name="Object 8"/>
          <p:cNvGraphicFramePr>
            <a:graphicFrameLocks noChangeAspect="1"/>
          </p:cNvGraphicFramePr>
          <p:nvPr>
            <p:extLst>
              <p:ext uri="{D42A27DB-BD31-4B8C-83A1-F6EECF244321}">
                <p14:modId xmlns:p14="http://schemas.microsoft.com/office/powerpoint/2010/main" xmlns="" val="432094227"/>
              </p:ext>
            </p:extLst>
          </p:nvPr>
        </p:nvGraphicFramePr>
        <p:xfrm>
          <a:off x="530166" y="1066800"/>
          <a:ext cx="3356034" cy="4929402"/>
        </p:xfrm>
        <a:graphic>
          <a:graphicData uri="http://schemas.openxmlformats.org/presentationml/2006/ole">
            <p:oleObj spid="_x0000_s4170" name="Acrobat Document" r:id="rId3" imgW="5902560" imgH="8673840" progId="AcroExch.Document.7">
              <p:embed/>
            </p:oleObj>
          </a:graphicData>
        </a:graphic>
      </p:graphicFrame>
    </p:spTree>
    <p:extLst>
      <p:ext uri="{BB962C8B-B14F-4D97-AF65-F5344CB8AC3E}">
        <p14:creationId xmlns:p14="http://schemas.microsoft.com/office/powerpoint/2010/main" xmlns="" val="84356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200" dirty="0" smtClean="0"/>
              <a:t>Subway platform with subway. </a:t>
            </a:r>
            <a:br>
              <a:rPr lang="en-US" sz="3200" dirty="0" smtClean="0"/>
            </a:br>
            <a:r>
              <a:rPr lang="en-US" sz="2000" dirty="0"/>
              <a:t>Footprints on the subway floor help people visualize a crowded subway even when there are only a few inside it.</a:t>
            </a:r>
            <a:br>
              <a:rPr lang="en-US" sz="2000" dirty="0"/>
            </a:br>
            <a:endParaRPr lang="en-US" sz="2000" dirty="0"/>
          </a:p>
        </p:txBody>
      </p:sp>
      <p:pic>
        <p:nvPicPr>
          <p:cNvPr id="26627"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56271" y="1600200"/>
            <a:ext cx="302245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8" name="Picture 4"/>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3706" y="1601369"/>
            <a:ext cx="3005588" cy="4523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893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181600"/>
            <a:ext cx="4800600" cy="457200"/>
          </a:xfrm>
        </p:spPr>
        <p:txBody>
          <a:bodyPr>
            <a:noAutofit/>
          </a:bodyPr>
          <a:lstStyle/>
          <a:p>
            <a:r>
              <a:rPr lang="en-US" sz="1800" b="0" dirty="0" smtClean="0"/>
              <a:t>Visitors inside the subway car, a gift from Japan.</a:t>
            </a:r>
            <a:endParaRPr lang="en-US" sz="1800" b="0" dirty="0"/>
          </a:p>
        </p:txBody>
      </p:sp>
      <p:pic>
        <p:nvPicPr>
          <p:cNvPr id="27650" name="Picture 2" descr="C:\Users\Dorothy\Desktop\Leslies\LBLS scans\subway car.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5752" r="5752"/>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7613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81000" y="4648200"/>
            <a:ext cx="4038600" cy="871538"/>
          </a:xfrm>
        </p:spPr>
        <p:txBody>
          <a:bodyPr>
            <a:noAutofit/>
          </a:bodyPr>
          <a:lstStyle/>
          <a:p>
            <a:r>
              <a:rPr lang="en-US" sz="1800" b="0" dirty="0"/>
              <a:t>At the opening of</a:t>
            </a:r>
            <a:r>
              <a:rPr lang="en-US" sz="1800" b="0" i="1" dirty="0"/>
              <a:t> Teen Tokyo</a:t>
            </a:r>
            <a:r>
              <a:rPr lang="en-US" sz="1800" b="0" dirty="0"/>
              <a:t>, </a:t>
            </a:r>
            <a:r>
              <a:rPr lang="en-US" sz="1800" b="0" dirty="0" smtClean="0"/>
              <a:t>April 1992 developers</a:t>
            </a:r>
            <a:r>
              <a:rPr lang="en-US" sz="1800" b="0" dirty="0"/>
              <a:t>, educators, designers and crew pose in the exhibit’s subway.</a:t>
            </a:r>
          </a:p>
        </p:txBody>
      </p:sp>
      <p:sp>
        <p:nvSpPr>
          <p:cNvPr id="24" name="Text Placeholder 23"/>
          <p:cNvSpPr>
            <a:spLocks noGrp="1"/>
          </p:cNvSpPr>
          <p:nvPr>
            <p:ph type="body" sz="half" idx="2"/>
          </p:nvPr>
        </p:nvSpPr>
        <p:spPr>
          <a:xfrm>
            <a:off x="4953000" y="4572000"/>
            <a:ext cx="3810000" cy="1524000"/>
          </a:xfrm>
        </p:spPr>
        <p:txBody>
          <a:bodyPr>
            <a:normAutofit fontScale="92500" lnSpcReduction="20000"/>
          </a:bodyPr>
          <a:lstStyle/>
          <a:p>
            <a:r>
              <a:rPr lang="en-US" sz="1800" dirty="0"/>
              <a:t>Front row:  </a:t>
            </a:r>
            <a:r>
              <a:rPr lang="en-US" sz="1800" dirty="0" err="1"/>
              <a:t>Masa</a:t>
            </a:r>
            <a:r>
              <a:rPr lang="en-US" sz="1800" dirty="0"/>
              <a:t> Sato, Laura </a:t>
            </a:r>
            <a:r>
              <a:rPr lang="en-US" sz="1800" dirty="0" err="1"/>
              <a:t>Miyamura</a:t>
            </a:r>
            <a:r>
              <a:rPr lang="en-US" sz="1800" dirty="0"/>
              <a:t>, Lisa </a:t>
            </a:r>
            <a:r>
              <a:rPr lang="en-US" sz="1800" dirty="0" err="1"/>
              <a:t>Sankowski</a:t>
            </a:r>
            <a:r>
              <a:rPr lang="en-US" sz="1800" dirty="0"/>
              <a:t>, </a:t>
            </a:r>
            <a:r>
              <a:rPr lang="en-US" sz="1800" dirty="0" err="1"/>
              <a:t>Ryoko</a:t>
            </a:r>
            <a:r>
              <a:rPr lang="en-US" sz="1800" dirty="0"/>
              <a:t> Tokunaga, Mayumi Tachibana, Leslie Bedford</a:t>
            </a:r>
          </a:p>
          <a:p>
            <a:endParaRPr lang="en-US" sz="1800" dirty="0"/>
          </a:p>
          <a:p>
            <a:r>
              <a:rPr lang="en-US" sz="1800" dirty="0"/>
              <a:t>Back row:  Yoshi </a:t>
            </a:r>
            <a:r>
              <a:rPr lang="en-US" sz="1800" dirty="0" smtClean="0"/>
              <a:t>Miki,  Mike,  Dan </a:t>
            </a:r>
            <a:r>
              <a:rPr lang="en-US" sz="1800" dirty="0"/>
              <a:t>Spock, </a:t>
            </a:r>
            <a:r>
              <a:rPr lang="en-US" sz="1800" dirty="0" smtClean="0"/>
              <a:t>Sing Hanson, Brad </a:t>
            </a:r>
            <a:r>
              <a:rPr lang="en-US" sz="1800" dirty="0"/>
              <a:t>Larson</a:t>
            </a:r>
          </a:p>
        </p:txBody>
      </p:sp>
      <p:graphicFrame>
        <p:nvGraphicFramePr>
          <p:cNvPr id="9" name="Object 8"/>
          <p:cNvGraphicFramePr>
            <a:graphicFrameLocks noChangeAspect="1"/>
          </p:cNvGraphicFramePr>
          <p:nvPr>
            <p:extLst>
              <p:ext uri="{D42A27DB-BD31-4B8C-83A1-F6EECF244321}">
                <p14:modId xmlns:p14="http://schemas.microsoft.com/office/powerpoint/2010/main" xmlns="" val="3707475135"/>
              </p:ext>
            </p:extLst>
          </p:nvPr>
        </p:nvGraphicFramePr>
        <p:xfrm>
          <a:off x="381000" y="1371600"/>
          <a:ext cx="4191000" cy="2843893"/>
        </p:xfrm>
        <a:graphic>
          <a:graphicData uri="http://schemas.openxmlformats.org/presentationml/2006/ole">
            <p:oleObj spid="_x0000_s23689" name="Acrobat Document" r:id="rId3" imgW="6245280" imgH="4508280" progId="AcroExch.Document.7">
              <p:embed/>
            </p:oleObj>
          </a:graphicData>
        </a:graphic>
      </p:graphicFrame>
      <p:graphicFrame>
        <p:nvGraphicFramePr>
          <p:cNvPr id="5" name="Object 4"/>
          <p:cNvGraphicFramePr>
            <a:graphicFrameLocks noGrp="1" noChangeAspect="1"/>
          </p:cNvGraphicFramePr>
          <p:nvPr>
            <p:extLst>
              <p:ext uri="{D42A27DB-BD31-4B8C-83A1-F6EECF244321}">
                <p14:modId xmlns:p14="http://schemas.microsoft.com/office/powerpoint/2010/main" xmlns="" val="652631912"/>
              </p:ext>
            </p:extLst>
          </p:nvPr>
        </p:nvGraphicFramePr>
        <p:xfrm>
          <a:off x="4876800" y="1371600"/>
          <a:ext cx="3962400" cy="2859088"/>
        </p:xfrm>
        <a:graphic>
          <a:graphicData uri="http://schemas.openxmlformats.org/presentationml/2006/ole">
            <p:oleObj spid="_x0000_s23690" name="Acrobat Document" r:id="rId4" imgW="6245280" imgH="4508280" progId="AcroExch.Document.7">
              <p:embed/>
            </p:oleObj>
          </a:graphicData>
        </a:graphic>
      </p:graphicFrame>
    </p:spTree>
    <p:extLst>
      <p:ext uri="{BB962C8B-B14F-4D97-AF65-F5344CB8AC3E}">
        <p14:creationId xmlns:p14="http://schemas.microsoft.com/office/powerpoint/2010/main" xmlns="" val="3419706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a:bodyPr>
          <a:lstStyle/>
          <a:p>
            <a:r>
              <a:rPr lang="en-US" sz="2800" dirty="0" smtClean="0"/>
              <a:t>The 21</a:t>
            </a:r>
            <a:r>
              <a:rPr lang="en-US" sz="2800" baseline="30000" dirty="0" smtClean="0"/>
              <a:t>st</a:t>
            </a:r>
            <a:r>
              <a:rPr lang="en-US" sz="2800" dirty="0" smtClean="0"/>
              <a:t> Century</a:t>
            </a:r>
            <a:br>
              <a:rPr lang="en-US" sz="2800" dirty="0" smtClean="0"/>
            </a:br>
            <a:r>
              <a:rPr lang="en-US" sz="1800" dirty="0" smtClean="0"/>
              <a:t>In 2004, the museum opened </a:t>
            </a:r>
            <a:r>
              <a:rPr lang="en-US" sz="1800" i="1" dirty="0" smtClean="0"/>
              <a:t>Five Friends from Japan</a:t>
            </a:r>
            <a:r>
              <a:rPr lang="en-US" sz="1800" dirty="0" smtClean="0"/>
              <a:t>, a highly interactive traveling exhibit depicting the home, school and activities of 5 Japanese children. </a:t>
            </a:r>
            <a:endParaRPr lang="en-US" sz="18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371600"/>
            <a:ext cx="6096000" cy="5258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49540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orothy\Pictures\MP Navigator EX\2011_10_03\IMG.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514600" y="990600"/>
            <a:ext cx="6252575"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6"/>
          <p:cNvSpPr>
            <a:spLocks noGrp="1"/>
          </p:cNvSpPr>
          <p:nvPr>
            <p:ph type="body" sz="half" idx="2"/>
          </p:nvPr>
        </p:nvSpPr>
        <p:spPr>
          <a:xfrm>
            <a:off x="457200" y="2667000"/>
            <a:ext cx="2362200" cy="2362200"/>
          </a:xfrm>
        </p:spPr>
        <p:txBody>
          <a:bodyPr>
            <a:noAutofit/>
          </a:bodyPr>
          <a:lstStyle/>
          <a:p>
            <a:r>
              <a:rPr lang="en-US" sz="1800" dirty="0" smtClean="0"/>
              <a:t>Miss Kyoto and her counterpart, the </a:t>
            </a:r>
            <a:r>
              <a:rPr lang="en-US" sz="1800" dirty="0"/>
              <a:t>American Friendship doll Miss </a:t>
            </a:r>
            <a:r>
              <a:rPr lang="en-US" sz="1800" dirty="0" smtClean="0"/>
              <a:t>Anne, were greeted by crowds and dignitaries during a visit to Japan. </a:t>
            </a:r>
            <a:endParaRPr lang="en-US" sz="1800" dirty="0"/>
          </a:p>
        </p:txBody>
      </p:sp>
      <p:sp>
        <p:nvSpPr>
          <p:cNvPr id="8" name="Picture Placeholder 5"/>
          <p:cNvSpPr txBox="1">
            <a:spLocks/>
          </p:cNvSpPr>
          <p:nvPr/>
        </p:nvSpPr>
        <p:spPr>
          <a:xfrm>
            <a:off x="1905000" y="1219200"/>
            <a:ext cx="5486400" cy="4114800"/>
          </a:xfrm>
          <a:prstGeom prst="rect">
            <a:avLst/>
          </a:prstGeom>
        </p:spPr>
      </p:sp>
    </p:spTree>
    <p:extLst>
      <p:ext uri="{BB962C8B-B14F-4D97-AF65-F5344CB8AC3E}">
        <p14:creationId xmlns:p14="http://schemas.microsoft.com/office/powerpoint/2010/main" xmlns="" val="1123081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1295400" y="5105400"/>
            <a:ext cx="6437312" cy="1219200"/>
          </a:xfrm>
        </p:spPr>
        <p:txBody>
          <a:bodyPr>
            <a:noAutofit/>
          </a:bodyPr>
          <a:lstStyle/>
          <a:p>
            <a:r>
              <a:rPr lang="en-US" sz="1800" dirty="0"/>
              <a:t>For the 25</a:t>
            </a:r>
            <a:r>
              <a:rPr lang="en-US" sz="1800" baseline="30000" dirty="0"/>
              <a:t>th</a:t>
            </a:r>
            <a:r>
              <a:rPr lang="en-US" sz="1800" dirty="0"/>
              <a:t> anniversary of the sister </a:t>
            </a:r>
            <a:r>
              <a:rPr lang="en-US" sz="1800" dirty="0" smtClean="0"/>
              <a:t>cities in 1984, </a:t>
            </a:r>
            <a:r>
              <a:rPr lang="en-US" sz="1800" dirty="0"/>
              <a:t>Miss Kyoto visited her native country for an expert make-over</a:t>
            </a:r>
            <a:r>
              <a:rPr lang="en-US" sz="1800" dirty="0" smtClean="0"/>
              <a:t>.  In 1985, Kyoto’s  Sister City representative and Children’s Museum Director Ken </a:t>
            </a:r>
            <a:r>
              <a:rPr lang="en-US" sz="1800" dirty="0" err="1" smtClean="0"/>
              <a:t>Brecher</a:t>
            </a:r>
            <a:r>
              <a:rPr lang="en-US" sz="1800" dirty="0" smtClean="0"/>
              <a:t> welcomed Miss Kyoto back to Boston. </a:t>
            </a:r>
            <a:endParaRPr lang="en-US" sz="1800"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2076796807"/>
              </p:ext>
            </p:extLst>
          </p:nvPr>
        </p:nvGraphicFramePr>
        <p:xfrm>
          <a:off x="2343150" y="1885950"/>
          <a:ext cx="4457700" cy="3086100"/>
        </p:xfrm>
        <a:graphic>
          <a:graphicData uri="http://schemas.openxmlformats.org/presentationml/2006/ole">
            <p:oleObj spid="_x0000_s25688" name="Acrobat Document" r:id="rId3" imgW="5940360" imgH="4114800" progId="AcroExch.Document.7">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 val="3921723314"/>
              </p:ext>
            </p:extLst>
          </p:nvPr>
        </p:nvGraphicFramePr>
        <p:xfrm>
          <a:off x="1371600" y="533400"/>
          <a:ext cx="6343650" cy="4391757"/>
        </p:xfrm>
        <a:graphic>
          <a:graphicData uri="http://schemas.openxmlformats.org/presentationml/2006/ole">
            <p:oleObj spid="_x0000_s25689" name="Acrobat Document" r:id="rId4" imgW="5940360" imgH="4114800" progId="AcroExch.Document.7">
              <p:embed/>
            </p:oleObj>
          </a:graphicData>
        </a:graphic>
      </p:graphicFrame>
    </p:spTree>
    <p:extLst>
      <p:ext uri="{BB962C8B-B14F-4D97-AF65-F5344CB8AC3E}">
        <p14:creationId xmlns:p14="http://schemas.microsoft.com/office/powerpoint/2010/main" xmlns="" val="2107918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981200"/>
          </a:xfrm>
        </p:spPr>
        <p:txBody>
          <a:bodyPr>
            <a:normAutofit/>
          </a:bodyPr>
          <a:lstStyle/>
          <a:p>
            <a:r>
              <a:rPr lang="en-US" sz="2800" dirty="0" smtClean="0"/>
              <a:t>The Tea House</a:t>
            </a:r>
            <a:br>
              <a:rPr lang="en-US" sz="2800" dirty="0" smtClean="0"/>
            </a:br>
            <a:r>
              <a:rPr lang="en-US" sz="1800" dirty="0" smtClean="0"/>
              <a:t>An later gift from Kyoto to Boston was a demonstration Tea Room which we called our Tea House. This was first kept for display at several annual city-sponsored Winter Fests, then housed at a Karate School. Finally, with the enthusiastic urging of museum staff who were working on a Japan Families Kit and help from the President of Boston Gas Company, the tea house was donated to the Children’s Museum in the 1960’s. </a:t>
            </a:r>
            <a:endParaRPr lang="en-US" sz="1800" dirty="0"/>
          </a:p>
        </p:txBody>
      </p:sp>
      <p:pic>
        <p:nvPicPr>
          <p:cNvPr id="1026" name="Picture 2" descr="C:\Users\Dorothy\Desktop\Japan ppt\LBLSTeaHous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2362200"/>
            <a:ext cx="6652719"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8579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p:cNvSpPr>
            <a:spLocks noGrp="1"/>
          </p:cNvSpPr>
          <p:nvPr>
            <p:ph type="pic" idx="1"/>
          </p:nvPr>
        </p:nvSpPr>
        <p:spPr>
          <a:xfrm>
            <a:off x="807308" y="612775"/>
            <a:ext cx="7124822" cy="4114800"/>
          </a:xfrm>
        </p:spPr>
      </p:sp>
      <p:sp>
        <p:nvSpPr>
          <p:cNvPr id="9" name="Text Placeholder 8"/>
          <p:cNvSpPr>
            <a:spLocks noGrp="1"/>
          </p:cNvSpPr>
          <p:nvPr>
            <p:ph type="body" sz="half" idx="2"/>
          </p:nvPr>
        </p:nvSpPr>
        <p:spPr>
          <a:xfrm>
            <a:off x="1828800" y="5367338"/>
            <a:ext cx="5029200" cy="804862"/>
          </a:xfrm>
        </p:spPr>
        <p:txBody>
          <a:bodyPr>
            <a:normAutofit fontScale="92500"/>
          </a:bodyPr>
          <a:lstStyle/>
          <a:p>
            <a:r>
              <a:rPr lang="en-US" sz="1800" dirty="0" smtClean="0"/>
              <a:t>Karen Williamson leading an activity in the Tea House.</a:t>
            </a:r>
          </a:p>
          <a:p>
            <a:pPr algn="r"/>
            <a:r>
              <a:rPr lang="en-US" dirty="0" smtClean="0"/>
              <a:t>Photograph: mid 1960’s</a:t>
            </a:r>
            <a:endParaRPr lang="en-US" dirty="0"/>
          </a:p>
        </p:txBody>
      </p:sp>
      <p:pic>
        <p:nvPicPr>
          <p:cNvPr id="2050" name="Picture 2" descr="C:\Users\Dorothy\Desktop\Japan ppt\LBLSTeaCeremon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7308" y="609600"/>
            <a:ext cx="7124822" cy="44422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4958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2"/>
          </p:nvPr>
        </p:nvSpPr>
        <p:spPr>
          <a:xfrm>
            <a:off x="643003" y="5486400"/>
            <a:ext cx="7848600" cy="804862"/>
          </a:xfrm>
        </p:spPr>
        <p:txBody>
          <a:bodyPr>
            <a:normAutofit/>
          </a:bodyPr>
          <a:lstStyle/>
          <a:p>
            <a:r>
              <a:rPr lang="en-US" sz="1800" dirty="0" smtClean="0"/>
              <a:t>The Spock family in the Japanese Tea House: Mike, Judy, Peter, Dan and Susannah.</a:t>
            </a:r>
          </a:p>
          <a:p>
            <a:pPr algn="r"/>
            <a:r>
              <a:rPr lang="en-US" dirty="0"/>
              <a:t>photo: by Ted </a:t>
            </a:r>
            <a:r>
              <a:rPr lang="en-US" dirty="0" err="1"/>
              <a:t>Polumbaum</a:t>
            </a:r>
            <a:r>
              <a:rPr lang="en-US" dirty="0"/>
              <a:t> 1968</a:t>
            </a:r>
          </a:p>
          <a:p>
            <a:endParaRPr lang="en-US" sz="1800" dirty="0" smtClean="0"/>
          </a:p>
          <a:p>
            <a:endParaRPr lang="en-US" sz="1800" dirty="0"/>
          </a:p>
        </p:txBody>
      </p:sp>
      <p:pic>
        <p:nvPicPr>
          <p:cNvPr id="3074" name="Picture 2" descr="C:\Users\Dorothy\Desktop\Japan ppt\MSE Spock Family In Japanese Tea House CM.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03554"/>
            <a:ext cx="7696200" cy="50550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1987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381000"/>
            <a:ext cx="3581400" cy="2819400"/>
          </a:xfrm>
        </p:spPr>
        <p:txBody>
          <a:bodyPr>
            <a:normAutofit fontScale="90000"/>
          </a:bodyPr>
          <a:lstStyle/>
          <a:p>
            <a:r>
              <a:rPr lang="en-US" dirty="0" smtClean="0"/>
              <a:t>From Tea House to Home</a:t>
            </a:r>
            <a:br>
              <a:rPr lang="en-US" dirty="0" smtClean="0"/>
            </a:br>
            <a:r>
              <a:rPr lang="en-US" sz="1800" b="0" dirty="0" smtClean="0">
                <a:latin typeface="+mn-lt"/>
              </a:rPr>
              <a:t>In the early 1970’s, Karen </a:t>
            </a:r>
            <a:r>
              <a:rPr lang="en-US" sz="1800" b="0" dirty="0">
                <a:latin typeface="+mn-lt"/>
              </a:rPr>
              <a:t>Anne </a:t>
            </a:r>
            <a:r>
              <a:rPr lang="en-US" sz="1800" b="0" dirty="0" err="1">
                <a:latin typeface="+mn-lt"/>
              </a:rPr>
              <a:t>Weisel</a:t>
            </a:r>
            <a:r>
              <a:rPr lang="en-US" sz="1800" b="0" dirty="0">
                <a:latin typeface="+mn-lt"/>
              </a:rPr>
              <a:t> </a:t>
            </a:r>
            <a:r>
              <a:rPr lang="en-US" sz="1800" b="0" dirty="0" err="1" smtClean="0">
                <a:latin typeface="+mn-lt"/>
              </a:rPr>
              <a:t>Zien</a:t>
            </a:r>
            <a:r>
              <a:rPr lang="en-US" sz="1800" b="0" dirty="0" smtClean="0">
                <a:latin typeface="+mn-lt"/>
              </a:rPr>
              <a:t>, the </a:t>
            </a:r>
            <a:r>
              <a:rPr lang="en-US" sz="1800" b="0" dirty="0"/>
              <a:t>Japan </a:t>
            </a:r>
            <a:r>
              <a:rPr lang="en-US" sz="1800" b="0" dirty="0" smtClean="0"/>
              <a:t>curator and </a:t>
            </a:r>
            <a:r>
              <a:rPr lang="en-US" sz="1800" b="0" dirty="0"/>
              <a:t>program </a:t>
            </a:r>
            <a:r>
              <a:rPr lang="en-US" sz="1800" b="0" dirty="0" smtClean="0"/>
              <a:t>developer, </a:t>
            </a:r>
            <a:r>
              <a:rPr lang="en-US" sz="1800" b="0" dirty="0" smtClean="0">
                <a:latin typeface="+mn-lt"/>
              </a:rPr>
              <a:t> began transforming the Tea House into an exhibit of Japanese home life: creating an example of living space, re-focusing and expanding the collection, and introducing activities appropriate to children.</a:t>
            </a:r>
            <a:endParaRPr lang="en-US" b="0" dirty="0">
              <a:latin typeface="+mn-lt"/>
            </a:endParaRPr>
          </a:p>
        </p:txBody>
      </p:sp>
      <p:sp>
        <p:nvSpPr>
          <p:cNvPr id="12" name="Text Placeholder 11"/>
          <p:cNvSpPr>
            <a:spLocks noGrp="1"/>
          </p:cNvSpPr>
          <p:nvPr>
            <p:ph type="body" sz="half" idx="2"/>
          </p:nvPr>
        </p:nvSpPr>
        <p:spPr>
          <a:xfrm>
            <a:off x="457200" y="3886200"/>
            <a:ext cx="3008313" cy="2163763"/>
          </a:xfrm>
        </p:spPr>
        <p:txBody>
          <a:bodyPr/>
          <a:lstStyle/>
          <a:p>
            <a:r>
              <a:rPr lang="en-US" dirty="0" smtClean="0"/>
              <a:t>Karen Anne, with her daughters Jennifer (facing away) and  Becky (in blue) and Susannah Spock,  exploring a set of dolls in the Japanese House.</a:t>
            </a:r>
          </a:p>
          <a:p>
            <a:pPr algn="r"/>
            <a:r>
              <a:rPr lang="en-US" dirty="0" smtClean="0"/>
              <a:t>Photo </a:t>
            </a:r>
            <a:r>
              <a:rPr lang="en-US" dirty="0" err="1" smtClean="0"/>
              <a:t>ca</a:t>
            </a:r>
            <a:r>
              <a:rPr lang="en-US" dirty="0" smtClean="0"/>
              <a:t>: 1976</a:t>
            </a:r>
            <a:endParaRPr lang="en-US" dirty="0"/>
          </a:p>
        </p:txBody>
      </p:sp>
      <p:pic>
        <p:nvPicPr>
          <p:cNvPr id="6146" name="Picture 2" descr="C:\Users\Dorothy\Desktop\Japan ppt\house KZ 197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304800"/>
            <a:ext cx="4199237" cy="62379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7057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idx="1"/>
          </p:nvPr>
        </p:nvSpPr>
        <p:spPr>
          <a:xfrm>
            <a:off x="685800" y="612775"/>
            <a:ext cx="7239000" cy="4114800"/>
          </a:xfrm>
        </p:spPr>
      </p:sp>
      <p:sp>
        <p:nvSpPr>
          <p:cNvPr id="6" name="Text Placeholder 5"/>
          <p:cNvSpPr>
            <a:spLocks noGrp="1"/>
          </p:cNvSpPr>
          <p:nvPr>
            <p:ph type="body" sz="half" idx="2"/>
          </p:nvPr>
        </p:nvSpPr>
        <p:spPr>
          <a:xfrm>
            <a:off x="1066800" y="5367338"/>
            <a:ext cx="6705600" cy="804862"/>
          </a:xfrm>
        </p:spPr>
        <p:txBody>
          <a:bodyPr>
            <a:normAutofit fontScale="92500"/>
          </a:bodyPr>
          <a:lstStyle/>
          <a:p>
            <a:r>
              <a:rPr lang="en-US" sz="1800" dirty="0" smtClean="0"/>
              <a:t>A visitor learning from a program interpreter how to manage chopsticks.</a:t>
            </a:r>
          </a:p>
          <a:p>
            <a:pPr algn="r"/>
            <a:r>
              <a:rPr lang="en-US" dirty="0" smtClean="0"/>
              <a:t>Photograph: mid 1970’s</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0"/>
            <a:ext cx="76962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67284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1753</TotalTime>
  <Words>616</Words>
  <Application>Microsoft Office PowerPoint</Application>
  <PresentationFormat>On-screen Show (4:3)</PresentationFormat>
  <Paragraphs>44</Paragraphs>
  <Slides>23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Acrobat Document</vt:lpstr>
      <vt:lpstr>Tea House to Town House</vt:lpstr>
      <vt:lpstr>The Kyoto-Boston Sister City Exchange</vt:lpstr>
      <vt:lpstr>Slide 3</vt:lpstr>
      <vt:lpstr>Slide 4</vt:lpstr>
      <vt:lpstr>The Tea House An later gift from Kyoto to Boston was a demonstration Tea Room which we called our Tea House. This was first kept for display at several annual city-sponsored Winter Fests, then housed at a Karate School. Finally, with the enthusiastic urging of museum staff who were working on a Japan Families Kit and help from the President of Boston Gas Company, the tea house was donated to the Children’s Museum in the 1960’s. </vt:lpstr>
      <vt:lpstr>Slide 6</vt:lpstr>
      <vt:lpstr>Slide 7</vt:lpstr>
      <vt:lpstr>From Tea House to Home In the early 1970’s, Karen Anne Weisel Zien, the Japan curator and program developer,  began transforming the Tea House into an exhibit of Japanese home life: creating an example of living space, re-focusing and expanding the collection, and introducing activities appropriate to children.</vt:lpstr>
      <vt:lpstr>Slide 9</vt:lpstr>
      <vt:lpstr>Slide 10</vt:lpstr>
      <vt:lpstr>Kyo no machiya: Kyoto Town House The museum moved to larger quarters at The Wharf, and Kyoto upgraded it’s former  tea-house-turned-home with the gift of an authentic 200 year-old urban town house. The first floor and garden were the public/exhibit areas, while tea ceremonies sponsored by the Urasenke School of Tea continued to be held on the second floor of the house.  Photo: Steve Rosenthal, 1981 </vt:lpstr>
      <vt:lpstr>Slide 12</vt:lpstr>
      <vt:lpstr>Slide 13</vt:lpstr>
      <vt:lpstr>Slide 14</vt:lpstr>
      <vt:lpstr>Slide 15</vt:lpstr>
      <vt:lpstr>Slide 16</vt:lpstr>
      <vt:lpstr>Slide 17</vt:lpstr>
      <vt:lpstr>Slide 18</vt:lpstr>
      <vt:lpstr> Teen Tokyo exhibiting the contemporary youth scene</vt:lpstr>
      <vt:lpstr>Subway platform with subway.  Footprints on the subway floor help people visualize a crowded subway even when there are only a few inside it. </vt:lpstr>
      <vt:lpstr>Visitors inside the subway car, a gift from Japan.</vt:lpstr>
      <vt:lpstr>At the opening of Teen Tokyo, April 1992 developers, educators, designers and crew pose in the exhibit’s subway.</vt:lpstr>
      <vt:lpstr>The 21st Century In 2004, the museum opened Five Friends from Japan, a highly interactive traveling exhibit depicting the home, school and activities of 5 Japanese children.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Restless Teahouse:</dc:title>
  <dc:creator>Dorothy</dc:creator>
  <cp:lastModifiedBy>Pam Utsunomiya</cp:lastModifiedBy>
  <cp:revision>74</cp:revision>
  <dcterms:created xsi:type="dcterms:W3CDTF">2011-09-29T16:17:19Z</dcterms:created>
  <dcterms:modified xsi:type="dcterms:W3CDTF">2012-11-17T22:12:57Z</dcterms:modified>
</cp:coreProperties>
</file>